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Google Sans"/>
      <p:regular r:id="rId15"/>
      <p:bold r:id="rId16"/>
      <p:italic r:id="rId17"/>
      <p:boldItalic r:id="rId18"/>
    </p:embeddedFont>
    <p:embeddedFont>
      <p:font typeface="Google Sans Medium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26178E-13AE-4150-8A35-92F36A12298B}">
  <a:tblStyle styleId="{9926178E-13AE-4150-8A35-92F36A1229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bold.fntdata"/><Relationship Id="rId22" Type="http://schemas.openxmlformats.org/officeDocument/2006/relationships/font" Target="fonts/GoogleSansMedium-boldItalic.fntdata"/><Relationship Id="rId21" Type="http://schemas.openxmlformats.org/officeDocument/2006/relationships/font" Target="fonts/GoogleSansMedium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GoogleSans-regular.fntdata"/><Relationship Id="rId14" Type="http://schemas.openxmlformats.org/officeDocument/2006/relationships/slide" Target="slides/slide9.xml"/><Relationship Id="rId17" Type="http://schemas.openxmlformats.org/officeDocument/2006/relationships/font" Target="fonts/GoogleSans-italic.fntdata"/><Relationship Id="rId16" Type="http://schemas.openxmlformats.org/officeDocument/2006/relationships/font" Target="fonts/GoogleSans-bold.fntdata"/><Relationship Id="rId19" Type="http://schemas.openxmlformats.org/officeDocument/2006/relationships/font" Target="fonts/GoogleSansMedium-regular.fntdata"/><Relationship Id="rId18" Type="http://schemas.openxmlformats.org/officeDocument/2006/relationships/font" Target="fonts/Google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ndtech.com/show/8400/arms-cortex-m-even-smaller-and-lower-power-cpu-core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ndtech.com/show/8400/arms-cortex-m-even-smaller-and-lower-power-cpu-cores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ndtech.com/show/8400/arms-cortex-m-even-smaller-and-lower-power-cpu-core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ndtech.com/show/8400/arms-cortex-m-even-smaller-and-lower-power-cpu-core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ndtech.com/show/8400/arms-cortex-m-even-smaller-and-lower-power-cpu-core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ndtech.com/show/8400/arms-cortex-m-even-smaller-and-lower-power-cpu-cores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4db9f9f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4db9f9f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b41eb1cd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b41eb1cd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happen to choose one specific board which is Arduino nano 33 ble sense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99c340e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99c340e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https://www.anandtech.com/show/8400/arms-cortex-m-even-smaller-and-lower-power-cpu-cores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2-axis (power, etc. v. complexity)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b41eb1cd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b41eb1cd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https://www.anandtech.com/show/8400/arms-cortex-m-even-smaller-and-lower-power-cpu-cores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2-axis (power, etc. v. complexity)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8c712fbc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8c712fbc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ISA complexity: adding 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https://www.anandtech.com/show/8400/arms-cortex-m-even-smaller-and-lower-power-cpu-cores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8c712fbc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8c712fbc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ISA complexity: adding 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https://www.anandtech.com/show/8400/arms-cortex-m-even-smaller-and-lower-power-cpu-cores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c712fbc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c712fbc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ISA complexity: adding 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https://www.anandtech.com/show/8400/arms-cortex-m-even-smaller-and-lower-power-cpu-cores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8c712fbc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8c712fbc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ISA complexity: adding 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https://www.anandtech.com/show/8400/arms-cortex-m-even-smaller-and-lower-power-cpu-cores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63ec71765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63ec71765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Recurring theme: back to why we chose this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1" name="Google Shape;51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" name="Google Shape;53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3" name="Google Shape;63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7" name="Google Shape;87;p19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3" name="Google Shape;93;p20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" name="Google Shape;15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0" name="Google Shape;30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" name="Google Shape;31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5" name="Google Shape;35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0" name="Google Shape;40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5" name="Google Shape;45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" name="Google Shape;46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469700" y="0"/>
            <a:ext cx="16743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92F"/>
                </a:solidFill>
                <a:highlight>
                  <a:srgbClr val="FFFFFF"/>
                </a:highlight>
              </a:rPr>
              <a:t>Copyright (c) 2022 TinyMLedu. </a:t>
            </a:r>
            <a:endParaRPr sz="7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92F"/>
                </a:solidFill>
                <a:highlight>
                  <a:srgbClr val="FFFFFF"/>
                </a:highlight>
              </a:rPr>
              <a:t>All rights reserved. </a:t>
            </a:r>
            <a:endParaRPr sz="7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92F"/>
                </a:solidFill>
                <a:highlight>
                  <a:srgbClr val="FFFFFF"/>
                </a:highlight>
              </a:rPr>
              <a:t>CC BY-NC-SA 4.0</a:t>
            </a:r>
            <a:endParaRPr sz="7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Embedded Computing Hardware</a:t>
            </a:r>
            <a:endParaRPr/>
          </a:p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Computing Hardware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10" name="Google Shape;110;p23"/>
          <p:cNvGraphicFramePr/>
          <p:nvPr/>
        </p:nvGraphicFramePr>
        <p:xfrm>
          <a:off x="855288" y="14460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{9926178E-13AE-4150-8A35-92F36A12298B}</a:tableStyleId>
              </a:tblPr>
              <a:tblGrid>
                <a:gridCol w="1439375"/>
                <a:gridCol w="1529475"/>
                <a:gridCol w="1095975"/>
                <a:gridCol w="1369475"/>
                <a:gridCol w="1542850"/>
                <a:gridCol w="913475"/>
              </a:tblGrid>
              <a:tr h="39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Board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CU / ASIC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Clock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Memory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Sensors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Radio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Himax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WE-I Plus EVB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HX6537-A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 EM9D DSP</a:t>
                      </a:r>
                      <a:endParaRPr sz="10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400 MHz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flash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2MB RAM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Arduino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Nano 33 BLE Sense</a:t>
                      </a:r>
                      <a:endParaRPr sz="10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nRF52840</a:t>
                      </a:r>
                      <a:endParaRPr sz="11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64 MHz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256kB RAM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IMU, Temp, Humidity, Gesture, Pressure, Proximity, Brightness, Color</a:t>
                      </a:r>
                      <a:endParaRPr sz="11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SparkFun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Edge 2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ArtemisV1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48 MHz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384kB RAM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Accelerometer, Mic, Camera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Espressif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EYE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ESP32-D0WD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240 MHz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4MB flash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520kB RAM</a:t>
                      </a:r>
                      <a:endParaRPr sz="11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Camera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WiFi, BLE</a:t>
                      </a:r>
                      <a:endParaRPr sz="13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89" y="1837311"/>
            <a:ext cx="529001" cy="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97" y="328884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89" y="3901750"/>
            <a:ext cx="529000" cy="5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9" y="2541225"/>
            <a:ext cx="79304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/>
          <p:nvPr/>
        </p:nvSpPr>
        <p:spPr>
          <a:xfrm>
            <a:off x="2294675" y="2420200"/>
            <a:ext cx="3994800" cy="868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/>
          <p:nvPr/>
        </p:nvSpPr>
        <p:spPr>
          <a:xfrm rot="5400000">
            <a:off x="4136972" y="1164922"/>
            <a:ext cx="977400" cy="530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Microcontrollers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4"/>
          <p:cNvSpPr/>
          <p:nvPr/>
        </p:nvSpPr>
        <p:spPr>
          <a:xfrm rot="5400000">
            <a:off x="4136972" y="175293"/>
            <a:ext cx="977400" cy="5305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Real-time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Processors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" name="Google Shape;122;p24"/>
          <p:cNvSpPr/>
          <p:nvPr/>
        </p:nvSpPr>
        <p:spPr>
          <a:xfrm rot="5400000">
            <a:off x="4136972" y="-815265"/>
            <a:ext cx="977400" cy="5305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Applications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Processors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23" name="Google Shape;123;p24"/>
          <p:cNvCxnSpPr/>
          <p:nvPr/>
        </p:nvCxnSpPr>
        <p:spPr>
          <a:xfrm>
            <a:off x="4109463" y="1298875"/>
            <a:ext cx="0" cy="3020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4"/>
          <p:cNvCxnSpPr/>
          <p:nvPr/>
        </p:nvCxnSpPr>
        <p:spPr>
          <a:xfrm>
            <a:off x="1940650" y="1331025"/>
            <a:ext cx="0" cy="30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4"/>
          <p:cNvCxnSpPr/>
          <p:nvPr/>
        </p:nvCxnSpPr>
        <p:spPr>
          <a:xfrm rot="10800000">
            <a:off x="1932775" y="4342875"/>
            <a:ext cx="533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Cortex Processor Profiles</a:t>
            </a:r>
            <a:endParaRPr/>
          </a:p>
        </p:txBody>
      </p:sp>
      <p:sp>
        <p:nvSpPr>
          <p:cNvPr id="127" name="Google Shape;127;p24"/>
          <p:cNvSpPr txBox="1"/>
          <p:nvPr/>
        </p:nvSpPr>
        <p:spPr>
          <a:xfrm>
            <a:off x="5541825" y="4352319"/>
            <a:ext cx="17301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Pipeline Complexity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 rot="-5400000">
            <a:off x="1061350" y="1852119"/>
            <a:ext cx="1400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Power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148" y="-429825"/>
            <a:ext cx="2880800" cy="159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/>
          <p:nvPr/>
        </p:nvSpPr>
        <p:spPr>
          <a:xfrm>
            <a:off x="5204273" y="2599249"/>
            <a:ext cx="368100" cy="368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4900937" y="1569264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4834572" y="1627419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4766455" y="1685320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323943" y="3431061"/>
            <a:ext cx="330600" cy="35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 rot="-5400000">
            <a:off x="3107072" y="3581393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2131453" y="38716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2837309" y="38716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2103348" y="3871680"/>
            <a:ext cx="413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M0+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3388023" y="3431212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 rot="-5400000">
            <a:off x="3171151" y="3581544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3455250" y="3431212"/>
            <a:ext cx="413700" cy="35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3525947" y="3431203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M4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 rot="-5400000">
            <a:off x="3313548" y="3575443"/>
            <a:ext cx="351300" cy="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2836851" y="3431068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 rot="-5400000">
            <a:off x="2619980" y="3581400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2903302" y="3431059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M3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3933213" y="2674946"/>
            <a:ext cx="346500" cy="368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 rot="-5400000">
            <a:off x="3706114" y="2832564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4000345" y="2675104"/>
            <a:ext cx="346500" cy="368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 rot="-5400000">
            <a:off x="3773246" y="2832722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4070774" y="2675104"/>
            <a:ext cx="433800" cy="368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4144839" y="2675094"/>
            <a:ext cx="368100" cy="36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R4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 rot="-5400000">
            <a:off x="3922439" y="2826028"/>
            <a:ext cx="3681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4916984" y="2675037"/>
            <a:ext cx="346500" cy="368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 rot="-5400000">
            <a:off x="4689885" y="2832655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4984116" y="2675195"/>
            <a:ext cx="346500" cy="368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4757017" y="2832813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5054545" y="2675195"/>
            <a:ext cx="433800" cy="368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5128610" y="2675185"/>
            <a:ext cx="368100" cy="36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R5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 rot="-5400000">
            <a:off x="4906210" y="2826118"/>
            <a:ext cx="3681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4478820" y="1730180"/>
            <a:ext cx="346800" cy="368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 rot="-5400000">
            <a:off x="4251428" y="1888015"/>
            <a:ext cx="5199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4546033" y="1730339"/>
            <a:ext cx="346800" cy="368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 rot="-5400000">
            <a:off x="4318641" y="1888173"/>
            <a:ext cx="5199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4616547" y="1730339"/>
            <a:ext cx="434100" cy="3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4690701" y="1730329"/>
            <a:ext cx="368400" cy="3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A5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 rot="-5400000">
            <a:off x="4468065" y="1881541"/>
            <a:ext cx="3684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6379400" y="1567023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6313036" y="1625177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6244918" y="1683078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5957283" y="1727939"/>
            <a:ext cx="346800" cy="368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 rot="-5400000">
            <a:off x="5729892" y="1885773"/>
            <a:ext cx="5199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6024496" y="1728097"/>
            <a:ext cx="346800" cy="368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 rot="-5400000">
            <a:off x="5797104" y="1885932"/>
            <a:ext cx="5199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6095010" y="1728097"/>
            <a:ext cx="434100" cy="3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6169164" y="1728087"/>
            <a:ext cx="368400" cy="3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A9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 rot="-5400000">
            <a:off x="5946528" y="1879299"/>
            <a:ext cx="3684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6255176" y="2599385"/>
            <a:ext cx="368100" cy="368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5967887" y="2675173"/>
            <a:ext cx="346500" cy="368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 rot="-5400000">
            <a:off x="5740788" y="2832791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035019" y="2675331"/>
            <a:ext cx="346500" cy="368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 rot="-5400000">
            <a:off x="5807920" y="2832949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6105448" y="2675331"/>
            <a:ext cx="433800" cy="368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6179513" y="2675321"/>
            <a:ext cx="368100" cy="36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R7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 rot="-5400000">
            <a:off x="5957113" y="2826255"/>
            <a:ext cx="3681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6" name="Google Shape;186;p24"/>
          <p:cNvCxnSpPr/>
          <p:nvPr/>
        </p:nvCxnSpPr>
        <p:spPr>
          <a:xfrm>
            <a:off x="2650650" y="1298875"/>
            <a:ext cx="0" cy="3020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5683913" y="1312731"/>
            <a:ext cx="0" cy="3020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 rot="5400000">
            <a:off x="4136972" y="1164922"/>
            <a:ext cx="977400" cy="530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Microcontrollers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25"/>
          <p:cNvSpPr/>
          <p:nvPr/>
        </p:nvSpPr>
        <p:spPr>
          <a:xfrm rot="5400000">
            <a:off x="4136972" y="175293"/>
            <a:ext cx="977400" cy="5305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Real-time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Processors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25"/>
          <p:cNvSpPr/>
          <p:nvPr/>
        </p:nvSpPr>
        <p:spPr>
          <a:xfrm rot="5400000">
            <a:off x="4136972" y="-815265"/>
            <a:ext cx="977400" cy="5305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Applications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Processors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5" name="Google Shape;195;p25"/>
          <p:cNvCxnSpPr/>
          <p:nvPr/>
        </p:nvCxnSpPr>
        <p:spPr>
          <a:xfrm>
            <a:off x="4109463" y="1298875"/>
            <a:ext cx="0" cy="3020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1940650" y="1331025"/>
            <a:ext cx="0" cy="30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5"/>
          <p:cNvCxnSpPr/>
          <p:nvPr/>
        </p:nvCxnSpPr>
        <p:spPr>
          <a:xfrm rot="10800000">
            <a:off x="1932775" y="4342875"/>
            <a:ext cx="533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Cortex Profiles</a:t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5541825" y="4352319"/>
            <a:ext cx="17301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Pipeline Complexity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 rot="-5400000">
            <a:off x="1061350" y="1852119"/>
            <a:ext cx="1400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Power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148" y="-429825"/>
            <a:ext cx="2880800" cy="159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5204273" y="2599249"/>
            <a:ext cx="368100" cy="368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4900937" y="1569264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4834572" y="1627419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4766455" y="1685320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3323943" y="3431061"/>
            <a:ext cx="330600" cy="35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 rot="-5400000">
            <a:off x="3107072" y="3581393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2131453" y="38716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2837309" y="38716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2103348" y="3871680"/>
            <a:ext cx="413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M0+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3388023" y="3431212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 rot="-5400000">
            <a:off x="3171151" y="3581544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3455250" y="3431212"/>
            <a:ext cx="413700" cy="35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3525947" y="3431203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M4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 rot="-5400000">
            <a:off x="3313548" y="3575443"/>
            <a:ext cx="351300" cy="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836851" y="3431068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 rot="-5400000">
            <a:off x="2619980" y="3581400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903302" y="3431059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M3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3933213" y="2674946"/>
            <a:ext cx="346500" cy="368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 rot="-5400000">
            <a:off x="3706114" y="2832564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4000345" y="2675104"/>
            <a:ext cx="346500" cy="368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 rot="-5400000">
            <a:off x="3773246" y="2832722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4070774" y="2675104"/>
            <a:ext cx="433800" cy="368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4144839" y="2675094"/>
            <a:ext cx="368100" cy="36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R4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 rot="-5400000">
            <a:off x="3922439" y="2826028"/>
            <a:ext cx="3681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4916984" y="2675037"/>
            <a:ext cx="346500" cy="368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 rot="-5400000">
            <a:off x="4689885" y="2832655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4984116" y="2675195"/>
            <a:ext cx="346500" cy="368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 rot="-5400000">
            <a:off x="4757017" y="2832813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5054545" y="2675195"/>
            <a:ext cx="433800" cy="368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5128610" y="2675185"/>
            <a:ext cx="368100" cy="36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R5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 rot="-5400000">
            <a:off x="4906210" y="2826118"/>
            <a:ext cx="3681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4478820" y="1730180"/>
            <a:ext cx="346800" cy="368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 rot="-5400000">
            <a:off x="4251428" y="1888015"/>
            <a:ext cx="5199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4546033" y="1730339"/>
            <a:ext cx="346800" cy="368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 rot="-5400000">
            <a:off x="4318641" y="1888173"/>
            <a:ext cx="5199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4616547" y="1730339"/>
            <a:ext cx="434100" cy="3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4690701" y="1730329"/>
            <a:ext cx="368400" cy="3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A5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 rot="-5400000">
            <a:off x="4468065" y="1881541"/>
            <a:ext cx="3684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6379400" y="1567023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6313036" y="1625177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6244918" y="1683078"/>
            <a:ext cx="368400" cy="368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5957283" y="1727939"/>
            <a:ext cx="346800" cy="368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 rot="-5400000">
            <a:off x="5729892" y="1885773"/>
            <a:ext cx="5199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6024496" y="1728097"/>
            <a:ext cx="346800" cy="368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 rot="-5400000">
            <a:off x="5797104" y="1885932"/>
            <a:ext cx="5199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095010" y="1728097"/>
            <a:ext cx="434100" cy="368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6169164" y="1728087"/>
            <a:ext cx="368400" cy="3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A9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 rot="-5400000">
            <a:off x="5946528" y="1879299"/>
            <a:ext cx="3684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6255176" y="2599385"/>
            <a:ext cx="368100" cy="368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5967887" y="2675173"/>
            <a:ext cx="346500" cy="368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 rot="-5400000">
            <a:off x="5740788" y="2832791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6035019" y="2675331"/>
            <a:ext cx="346500" cy="368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 rot="-5400000">
            <a:off x="5807920" y="2832949"/>
            <a:ext cx="519300" cy="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6105448" y="2675331"/>
            <a:ext cx="433800" cy="368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6179513" y="2675321"/>
            <a:ext cx="368100" cy="36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R7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 rot="-5400000">
            <a:off x="5957113" y="2826255"/>
            <a:ext cx="368100" cy="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58" name="Google Shape;258;p25"/>
          <p:cNvCxnSpPr/>
          <p:nvPr/>
        </p:nvCxnSpPr>
        <p:spPr>
          <a:xfrm>
            <a:off x="2650650" y="1298875"/>
            <a:ext cx="0" cy="3020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5"/>
          <p:cNvCxnSpPr/>
          <p:nvPr/>
        </p:nvCxnSpPr>
        <p:spPr>
          <a:xfrm>
            <a:off x="5683913" y="1312731"/>
            <a:ext cx="0" cy="3020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5"/>
          <p:cNvSpPr/>
          <p:nvPr/>
        </p:nvSpPr>
        <p:spPr>
          <a:xfrm>
            <a:off x="1964375" y="1138050"/>
            <a:ext cx="5811500" cy="2204350"/>
          </a:xfrm>
          <a:custGeom>
            <a:rect b="b" l="l" r="r" t="t"/>
            <a:pathLst>
              <a:path extrusionOk="0" h="88174" w="232460">
                <a:moveTo>
                  <a:pt x="594" y="7422"/>
                </a:moveTo>
                <a:lnTo>
                  <a:pt x="0" y="88174"/>
                </a:lnTo>
                <a:lnTo>
                  <a:pt x="232460" y="87877"/>
                </a:lnTo>
                <a:lnTo>
                  <a:pt x="220881" y="0"/>
                </a:lnTo>
                <a:close/>
              </a:path>
            </a:pathLst>
          </a:custGeom>
          <a:solidFill>
            <a:srgbClr val="FFFFFF">
              <a:alpha val="78770"/>
            </a:srgbClr>
          </a:solidFill>
          <a:ln>
            <a:noFill/>
          </a:ln>
        </p:spPr>
      </p:sp>
      <p:cxnSp>
        <p:nvCxnSpPr>
          <p:cNvPr id="261" name="Google Shape;261;p25"/>
          <p:cNvCxnSpPr/>
          <p:nvPr/>
        </p:nvCxnSpPr>
        <p:spPr>
          <a:xfrm>
            <a:off x="1778950" y="2030325"/>
            <a:ext cx="0" cy="1348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5"/>
          <p:cNvCxnSpPr/>
          <p:nvPr/>
        </p:nvCxnSpPr>
        <p:spPr>
          <a:xfrm rot="10800000">
            <a:off x="4118625" y="4710525"/>
            <a:ext cx="19983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3546481" y="2826365"/>
            <a:ext cx="2029500" cy="20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General data 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processing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I/O control tasks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8" name="Google Shape;268;p26"/>
          <p:cNvCxnSpPr/>
          <p:nvPr/>
        </p:nvCxnSpPr>
        <p:spPr>
          <a:xfrm>
            <a:off x="2914604" y="2833473"/>
            <a:ext cx="0" cy="202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26"/>
          <p:cNvSpPr txBox="1"/>
          <p:nvPr/>
        </p:nvSpPr>
        <p:spPr>
          <a:xfrm>
            <a:off x="1348350" y="2845100"/>
            <a:ext cx="1545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Cortex-M0+/M0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675" y="1706675"/>
            <a:ext cx="4074474" cy="25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</a:t>
            </a:r>
            <a:r>
              <a:rPr b="1" lang="en"/>
              <a:t>Cortex-M</a:t>
            </a:r>
            <a:r>
              <a:rPr lang="en"/>
              <a:t> ISA</a:t>
            </a:r>
            <a:endParaRPr/>
          </a:p>
        </p:txBody>
      </p:sp>
      <p:sp>
        <p:nvSpPr>
          <p:cNvPr id="272" name="Google Shape;272;p26"/>
          <p:cNvSpPr txBox="1"/>
          <p:nvPr/>
        </p:nvSpPr>
        <p:spPr>
          <a:xfrm>
            <a:off x="1729418" y="4063961"/>
            <a:ext cx="330600" cy="35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 rot="-5400000">
            <a:off x="1512547" y="4214293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536928" y="45045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5" name="Google Shape;275;p26"/>
          <p:cNvSpPr/>
          <p:nvPr/>
        </p:nvSpPr>
        <p:spPr>
          <a:xfrm>
            <a:off x="1242784" y="45045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508823" y="4504580"/>
            <a:ext cx="413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M0+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1793498" y="4064112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 rot="-5400000">
            <a:off x="1576626" y="4214444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1860725" y="4064112"/>
            <a:ext cx="413700" cy="35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1931422" y="4064103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M4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 rot="-5400000">
            <a:off x="1719023" y="4208343"/>
            <a:ext cx="351300" cy="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1242326" y="4063968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 rot="-5400000">
            <a:off x="1025455" y="4214300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1308777" y="4063959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M3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536925" y="4504575"/>
            <a:ext cx="351300" cy="336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1242775" y="4504575"/>
            <a:ext cx="351300" cy="336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/>
          <p:nvPr/>
        </p:nvSpPr>
        <p:spPr>
          <a:xfrm>
            <a:off x="3546481" y="2294747"/>
            <a:ext cx="2561100" cy="256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Advanced data processing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Bit field manipulations</a:t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3546481" y="2826365"/>
            <a:ext cx="2029500" cy="20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General data 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processing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I/O control tasks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93" name="Google Shape;293;p27"/>
          <p:cNvCxnSpPr/>
          <p:nvPr/>
        </p:nvCxnSpPr>
        <p:spPr>
          <a:xfrm>
            <a:off x="3138782" y="2310949"/>
            <a:ext cx="0" cy="25446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7"/>
          <p:cNvCxnSpPr/>
          <p:nvPr/>
        </p:nvCxnSpPr>
        <p:spPr>
          <a:xfrm>
            <a:off x="2914604" y="2833473"/>
            <a:ext cx="0" cy="202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27"/>
          <p:cNvSpPr txBox="1"/>
          <p:nvPr/>
        </p:nvSpPr>
        <p:spPr>
          <a:xfrm>
            <a:off x="1348350" y="2845100"/>
            <a:ext cx="1545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Cortex-M0+/M0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723302" y="2310949"/>
            <a:ext cx="1415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Cortex-M3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675" y="1706675"/>
            <a:ext cx="4074474" cy="25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</a:t>
            </a:r>
            <a:r>
              <a:rPr b="1" lang="en"/>
              <a:t>Cortex-M</a:t>
            </a:r>
            <a:r>
              <a:rPr lang="en"/>
              <a:t> ISA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1729418" y="4063961"/>
            <a:ext cx="330600" cy="35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 rot="-5400000">
            <a:off x="1512547" y="4214293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536928" y="45045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1242784" y="45045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508823" y="4504580"/>
            <a:ext cx="413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M0+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1793498" y="4064112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 rot="-5400000">
            <a:off x="1576626" y="4214444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860725" y="4064112"/>
            <a:ext cx="413700" cy="35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1931422" y="4064103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M4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 rot="-5400000">
            <a:off x="1719023" y="4208343"/>
            <a:ext cx="351300" cy="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1242326" y="4063968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 rot="-5400000">
            <a:off x="1025455" y="4214300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1308777" y="4063959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M3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1231975" y="4063950"/>
            <a:ext cx="428100" cy="3360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/>
          <p:nvPr/>
        </p:nvSpPr>
        <p:spPr>
          <a:xfrm>
            <a:off x="3546481" y="1772313"/>
            <a:ext cx="3083700" cy="308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DSP </a:t>
            </a: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(SIMD, Fast MAC)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3546481" y="2294747"/>
            <a:ext cx="2561100" cy="256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Advanced data processing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Bit field manipulations</a:t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3546481" y="2826365"/>
            <a:ext cx="2029500" cy="20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General data 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processing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I/O control tasks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0" name="Google Shape;320;p28"/>
          <p:cNvCxnSpPr/>
          <p:nvPr/>
        </p:nvCxnSpPr>
        <p:spPr>
          <a:xfrm>
            <a:off x="3374074" y="1772381"/>
            <a:ext cx="0" cy="3083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8"/>
          <p:cNvCxnSpPr/>
          <p:nvPr/>
        </p:nvCxnSpPr>
        <p:spPr>
          <a:xfrm>
            <a:off x="3138782" y="2310949"/>
            <a:ext cx="0" cy="25446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8"/>
          <p:cNvCxnSpPr/>
          <p:nvPr/>
        </p:nvCxnSpPr>
        <p:spPr>
          <a:xfrm>
            <a:off x="2914604" y="2833473"/>
            <a:ext cx="0" cy="202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8"/>
          <p:cNvSpPr txBox="1"/>
          <p:nvPr/>
        </p:nvSpPr>
        <p:spPr>
          <a:xfrm>
            <a:off x="1348350" y="2845100"/>
            <a:ext cx="1545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Cortex-M0+/M0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1723302" y="2310949"/>
            <a:ext cx="1415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Cortex-M3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675" y="1706675"/>
            <a:ext cx="4074474" cy="25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</a:t>
            </a:r>
            <a:r>
              <a:rPr b="1" lang="en"/>
              <a:t>Cortex-M</a:t>
            </a:r>
            <a:r>
              <a:rPr lang="en"/>
              <a:t> ISA</a:t>
            </a:r>
            <a:endParaRPr/>
          </a:p>
        </p:txBody>
      </p:sp>
      <p:sp>
        <p:nvSpPr>
          <p:cNvPr id="327" name="Google Shape;327;p28"/>
          <p:cNvSpPr txBox="1"/>
          <p:nvPr/>
        </p:nvSpPr>
        <p:spPr>
          <a:xfrm>
            <a:off x="1729418" y="4063961"/>
            <a:ext cx="330600" cy="35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 rot="-5400000">
            <a:off x="1512547" y="4214293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536928" y="45045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1242784" y="45045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508823" y="4504580"/>
            <a:ext cx="413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M0+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1793498" y="4064112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 rot="-5400000">
            <a:off x="1576626" y="4214444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1860725" y="4064112"/>
            <a:ext cx="413700" cy="35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1931422" y="4064103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M4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 rot="-5400000">
            <a:off x="1719023" y="4208343"/>
            <a:ext cx="351300" cy="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1242326" y="4063968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 rot="-5400000">
            <a:off x="1025455" y="4214300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1308777" y="4063959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M3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/>
          <p:nvPr/>
        </p:nvSpPr>
        <p:spPr>
          <a:xfrm>
            <a:off x="3546481" y="1286591"/>
            <a:ext cx="3569400" cy="356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3546481" y="1772313"/>
            <a:ext cx="3083700" cy="308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DSP </a:t>
            </a: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(SIMD, Fast MAC)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3546481" y="2294747"/>
            <a:ext cx="2561100" cy="256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Advanced data processing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Bit field manipulations</a:t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3546481" y="2826365"/>
            <a:ext cx="2029500" cy="20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General data 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processing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I/O control tasks</a:t>
            </a:r>
            <a:endParaRPr b="1"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48" name="Google Shape;348;p29"/>
          <p:cNvCxnSpPr/>
          <p:nvPr/>
        </p:nvCxnSpPr>
        <p:spPr>
          <a:xfrm>
            <a:off x="3374110" y="1286591"/>
            <a:ext cx="0" cy="35694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9"/>
          <p:cNvCxnSpPr/>
          <p:nvPr/>
        </p:nvCxnSpPr>
        <p:spPr>
          <a:xfrm>
            <a:off x="3374074" y="1772381"/>
            <a:ext cx="0" cy="3083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9"/>
          <p:cNvCxnSpPr/>
          <p:nvPr/>
        </p:nvCxnSpPr>
        <p:spPr>
          <a:xfrm>
            <a:off x="3138782" y="2310949"/>
            <a:ext cx="0" cy="25446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9"/>
          <p:cNvCxnSpPr/>
          <p:nvPr/>
        </p:nvCxnSpPr>
        <p:spPr>
          <a:xfrm>
            <a:off x="2914604" y="2833473"/>
            <a:ext cx="0" cy="202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29"/>
          <p:cNvSpPr txBox="1"/>
          <p:nvPr/>
        </p:nvSpPr>
        <p:spPr>
          <a:xfrm>
            <a:off x="1348350" y="2845100"/>
            <a:ext cx="1545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Cortex-M0+/M0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1723302" y="2310949"/>
            <a:ext cx="1415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Cortex-M3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1723301" y="1286591"/>
            <a:ext cx="16509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Cortex-M4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5" name="Google Shape;3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675" y="1706675"/>
            <a:ext cx="4074474" cy="25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</a:t>
            </a:r>
            <a:r>
              <a:rPr b="1" lang="en"/>
              <a:t>Cortex-M</a:t>
            </a:r>
            <a:r>
              <a:rPr lang="en"/>
              <a:t> ISA</a:t>
            </a:r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1729418" y="4063961"/>
            <a:ext cx="330600" cy="351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 rot="-5400000">
            <a:off x="1512547" y="4214293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FPU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536928" y="45045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1242784" y="4504580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508823" y="4504580"/>
            <a:ext cx="413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M0+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1793498" y="4064112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 rot="-5400000">
            <a:off x="1576626" y="4214444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1860725" y="4064112"/>
            <a:ext cx="413700" cy="351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1931422" y="4064103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M4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 rot="-5400000">
            <a:off x="1719023" y="4208343"/>
            <a:ext cx="351300" cy="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DSP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1242326" y="4063968"/>
            <a:ext cx="330600" cy="35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 rot="-5400000">
            <a:off x="1025455" y="4214300"/>
            <a:ext cx="495900" cy="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Google Sans"/>
                <a:ea typeface="Google Sans"/>
                <a:cs typeface="Google Sans"/>
                <a:sym typeface="Google Sans"/>
              </a:rPr>
              <a:t>HWDIV</a:t>
            </a:r>
            <a:endParaRPr sz="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" name="Google Shape;369;p29"/>
          <p:cNvSpPr/>
          <p:nvPr/>
        </p:nvSpPr>
        <p:spPr>
          <a:xfrm>
            <a:off x="1308777" y="4063959"/>
            <a:ext cx="351300" cy="35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M3</a:t>
            </a:r>
            <a:endParaRPr b="1" sz="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0" name="Google Shape;370;p29"/>
          <p:cNvSpPr/>
          <p:nvPr/>
        </p:nvSpPr>
        <p:spPr>
          <a:xfrm>
            <a:off x="1723300" y="4063950"/>
            <a:ext cx="551100" cy="336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537" y="742379"/>
            <a:ext cx="2608925" cy="2055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6" name="Google Shape;376;p30"/>
          <p:cNvGraphicFramePr/>
          <p:nvPr/>
        </p:nvGraphicFramePr>
        <p:xfrm>
          <a:off x="626688" y="29849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{9926178E-13AE-4150-8A35-92F36A12298B}</a:tableStyleId>
              </a:tblPr>
              <a:tblGrid>
                <a:gridCol w="1439375"/>
                <a:gridCol w="1529475"/>
                <a:gridCol w="1095975"/>
                <a:gridCol w="1369475"/>
                <a:gridCol w="1542850"/>
                <a:gridCol w="913475"/>
              </a:tblGrid>
              <a:tr h="39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Board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Microcontroller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Clock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Memory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Sensors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Google Sans Medium"/>
                          <a:ea typeface="Google Sans Medium"/>
                          <a:cs typeface="Google Sans Medium"/>
                          <a:sym typeface="Google Sans Medium"/>
                        </a:rPr>
                        <a:t>Radio</a:t>
                      </a:r>
                      <a:endParaRPr sz="1300">
                        <a:solidFill>
                          <a:srgbClr val="FFFFFF"/>
                        </a:solidFill>
                        <a:latin typeface="Google Sans Medium"/>
                        <a:ea typeface="Google Sans Medium"/>
                        <a:cs typeface="Google Sans Medium"/>
                        <a:sym typeface="Google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6368"/>
                    </a:solidFill>
                  </a:tcPr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Arduino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Nano 33 BLE Sense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32-bit </a:t>
                      </a:r>
                      <a:endParaRPr b="1"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nRF52840-M4</a:t>
                      </a:r>
                      <a:endParaRPr b="1"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64 MHz</a:t>
                      </a:r>
                      <a:endParaRPr b="1"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1MB flash</a:t>
                      </a:r>
                      <a:endParaRPr b="1"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256kB RAM</a:t>
                      </a:r>
                      <a:endParaRPr b="1"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Mic, IMU, Temp, Humidity, Gesture, Pressure, Proximity, Brightness, Color</a:t>
                      </a:r>
                      <a:endParaRPr sz="11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C4043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BLE</a:t>
                      </a:r>
                      <a:endParaRPr sz="1300">
                        <a:solidFill>
                          <a:srgbClr val="3C4043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